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13"/>
  </p:notesMasterIdLst>
  <p:handoutMasterIdLst>
    <p:handoutMasterId r:id="rId14"/>
  </p:handoutMasterIdLst>
  <p:sldIdLst>
    <p:sldId id="303" r:id="rId2"/>
    <p:sldId id="367" r:id="rId3"/>
    <p:sldId id="374" r:id="rId4"/>
    <p:sldId id="375" r:id="rId5"/>
    <p:sldId id="376" r:id="rId6"/>
    <p:sldId id="379" r:id="rId7"/>
    <p:sldId id="381" r:id="rId8"/>
    <p:sldId id="383" r:id="rId9"/>
    <p:sldId id="384" r:id="rId10"/>
    <p:sldId id="382" r:id="rId11"/>
    <p:sldId id="353" r:id="rId12"/>
  </p:sldIdLst>
  <p:sldSz cx="12192000" cy="6858000"/>
  <p:notesSz cx="6858000" cy="9144000"/>
  <p:embeddedFontLst>
    <p:embeddedFont>
      <p:font typeface="Rockwell" panose="02060603020205020403" pitchFamily="18" charset="0"/>
      <p:regular r:id="rId15"/>
      <p:bold r:id="rId16"/>
      <p:italic r:id="rId17"/>
      <p:boldItalic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" initials="C" lastIdx="1" clrIdx="0">
    <p:extLst>
      <p:ext uri="{19B8F6BF-5375-455C-9EA6-DF929625EA0E}">
        <p15:presenceInfo xmlns:p15="http://schemas.microsoft.com/office/powerpoint/2012/main" userId="C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0000"/>
    <a:srgbClr val="0000FF"/>
    <a:srgbClr val="3333FF"/>
    <a:srgbClr val="009900"/>
    <a:srgbClr val="660066"/>
    <a:srgbClr val="CC00FF"/>
    <a:srgbClr val="6600FF"/>
    <a:srgbClr val="0033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38" autoAdjust="0"/>
    <p:restoredTop sz="96408" autoAdjust="0"/>
  </p:normalViewPr>
  <p:slideViewPr>
    <p:cSldViewPr snapToGrid="0" snapToObjects="1">
      <p:cViewPr>
        <p:scale>
          <a:sx n="100" d="100"/>
          <a:sy n="100" d="100"/>
        </p:scale>
        <p:origin x="510" y="372"/>
      </p:cViewPr>
      <p:guideLst>
        <p:guide pos="3840"/>
        <p:guide orient="horz" pos="2160"/>
        <p:guide orient="horz" pos="232"/>
        <p:guide orient="horz" pos="4088"/>
        <p:guide pos="57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33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E08C6-A8D6-4426-B0F6-8365D5E90C3D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5310C-31F2-4F7E-95AC-1A51EFB82A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4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CA7BF-183C-46C8-9282-AFD276260CB2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2F600-D6BF-48F3-BE94-005CF5FB9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7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69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-4813"/>
            <a:ext cx="4452788" cy="68628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V="1">
            <a:off x="1325217" y="927652"/>
            <a:ext cx="9342783" cy="13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749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4" r:id="rId3"/>
    <p:sldLayoutId id="2147483679" r:id="rId4"/>
    <p:sldLayoutId id="2147483680" r:id="rId5"/>
    <p:sldLayoutId id="2147483681" r:id="rId6"/>
    <p:sldLayoutId id="214748368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emf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Relationship Id="rId9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01415" y="1254308"/>
            <a:ext cx="846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B050"/>
                </a:solidFill>
                <a:latin typeface="Rockwell" panose="02060603020205020403" pitchFamily="18" charset="0"/>
              </a:rPr>
              <a:t>文献</a:t>
            </a:r>
            <a:r>
              <a:rPr lang="zh-CN" altLang="en-US" sz="5400" b="1" dirty="0">
                <a:solidFill>
                  <a:srgbClr val="00B050"/>
                </a:solidFill>
                <a:latin typeface="Rockwell" panose="02060603020205020403" pitchFamily="18" charset="0"/>
              </a:rPr>
              <a:t>汇报</a:t>
            </a:r>
            <a:endParaRPr lang="en-US" altLang="zh-CN" sz="5400" b="1" dirty="0">
              <a:solidFill>
                <a:srgbClr val="00B050"/>
              </a:solidFill>
              <a:latin typeface="Rockwell" panose="02060603020205020403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63000" y="4291299"/>
            <a:ext cx="342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  </a:t>
            </a:r>
            <a:r>
              <a:rPr lang="zh-CN" altLang="en-US" sz="3200" b="1" dirty="0" smtClean="0">
                <a:latin typeface="+mn-ea"/>
              </a:rPr>
              <a:t>胡敬玉</a:t>
            </a:r>
            <a:endParaRPr lang="en-US" altLang="zh-CN" sz="3200" b="1" dirty="0" smtClean="0">
              <a:latin typeface="+mn-ea"/>
            </a:endParaRPr>
          </a:p>
          <a:p>
            <a:r>
              <a:rPr lang="en-US" altLang="zh-CN" sz="3200" b="1" dirty="0" smtClean="0">
                <a:latin typeface="+mn-ea"/>
              </a:rPr>
              <a:t>2019.6.19</a:t>
            </a:r>
            <a:endParaRPr lang="zh-CN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192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5770"/>
            <a:ext cx="11991975" cy="33239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4B11BF"/>
                </a:solidFill>
              </a:rPr>
              <a:t>实验结果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5850" y="1352550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脑肿瘤分割</a:t>
            </a:r>
            <a:endParaRPr lang="zh-CN" altLang="en-US" sz="2800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1807" y="5076638"/>
            <a:ext cx="583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增加</a:t>
            </a:r>
            <a:r>
              <a:rPr lang="en-US" altLang="zh-CN" dirty="0" smtClean="0"/>
              <a:t>Dense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Residual Inception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SE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Hausdorff</a:t>
            </a:r>
            <a:r>
              <a:rPr lang="en-US" altLang="zh-CN" dirty="0" smtClean="0"/>
              <a:t> distances </a:t>
            </a:r>
            <a:r>
              <a:rPr lang="zh-CN" altLang="en-US" dirty="0" smtClean="0"/>
              <a:t>增加，</a:t>
            </a:r>
            <a:r>
              <a:rPr lang="en-US" altLang="zh-CN" dirty="0" smtClean="0"/>
              <a:t>SP</a:t>
            </a:r>
            <a:r>
              <a:rPr lang="zh-CN" altLang="en-US" dirty="0" smtClean="0"/>
              <a:t>减小，意味着</a:t>
            </a:r>
            <a:r>
              <a:rPr lang="en-US" altLang="zh-CN" dirty="0" smtClean="0"/>
              <a:t>FP</a:t>
            </a:r>
            <a:r>
              <a:rPr lang="zh-CN" altLang="en-US" dirty="0" smtClean="0"/>
              <a:t>增加了。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663657"/>
              </p:ext>
            </p:extLst>
          </p:nvPr>
        </p:nvGraphicFramePr>
        <p:xfrm>
          <a:off x="942975" y="4969248"/>
          <a:ext cx="1611569" cy="726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Equation" r:id="rId4" imgW="647640" imgH="291960" progId="Equation.DSMT4">
                  <p:embed/>
                </p:oleObj>
              </mc:Choice>
              <mc:Fallback>
                <p:oleObj name="Equation" r:id="rId4" imgW="6476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2975" y="4969248"/>
                        <a:ext cx="1611569" cy="726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588983"/>
              </p:ext>
            </p:extLst>
          </p:nvPr>
        </p:nvGraphicFramePr>
        <p:xfrm>
          <a:off x="961536" y="5752557"/>
          <a:ext cx="1593008" cy="731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Equation" r:id="rId6" imgW="634680" imgH="291960" progId="Equation.DSMT4">
                  <p:embed/>
                </p:oleObj>
              </mc:Choice>
              <mc:Fallback>
                <p:oleObj name="Equation" r:id="rId6" imgW="634680" imgH="29196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1536" y="5752557"/>
                        <a:ext cx="1593008" cy="731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711808" y="5752556"/>
            <a:ext cx="583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增加</a:t>
            </a:r>
            <a:r>
              <a:rPr lang="en-US" altLang="zh-CN" dirty="0" err="1" smtClean="0"/>
              <a:t>Unpooling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SE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Hausdorff</a:t>
            </a:r>
            <a:r>
              <a:rPr lang="en-US" altLang="zh-CN" dirty="0" smtClean="0"/>
              <a:t> distances </a:t>
            </a:r>
            <a:r>
              <a:rPr lang="zh-CN" altLang="en-US" dirty="0" smtClean="0"/>
              <a:t>减小，</a:t>
            </a:r>
            <a:r>
              <a:rPr lang="en-US" altLang="zh-CN" dirty="0" smtClean="0"/>
              <a:t>SP</a:t>
            </a:r>
            <a:r>
              <a:rPr lang="zh-CN" altLang="en-US" dirty="0"/>
              <a:t>增加</a:t>
            </a:r>
            <a:r>
              <a:rPr lang="zh-CN" altLang="en-US" dirty="0" smtClean="0"/>
              <a:t>，意味着</a:t>
            </a:r>
            <a:r>
              <a:rPr lang="en-US" altLang="zh-CN" dirty="0" smtClean="0"/>
              <a:t>FP</a:t>
            </a:r>
            <a:r>
              <a:rPr lang="zh-CN" altLang="en-US" dirty="0" smtClean="0"/>
              <a:t>减小了，但是</a:t>
            </a:r>
            <a:r>
              <a:rPr lang="en-US" altLang="zh-CN" dirty="0" smtClean="0"/>
              <a:t>FN</a:t>
            </a:r>
            <a:r>
              <a:rPr lang="zh-CN" altLang="en-US" dirty="0" smtClean="0"/>
              <a:t>增加了。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81025" y="3638550"/>
            <a:ext cx="10782300" cy="96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91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84109" y="2570521"/>
            <a:ext cx="38013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92D05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728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ieeexplore.ieee.org/mediastore_new/IEEE/content/media/8359997/8363198/8363717/8363717-fig-2-source-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文献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5817" y="1518590"/>
            <a:ext cx="998621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Chen Liang, 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Bentley </a:t>
            </a:r>
            <a:r>
              <a:rPr lang="en-US" altLang="zh-CN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Paul, 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Mori </a:t>
            </a:r>
            <a:r>
              <a:rPr lang="en-US" altLang="zh-CN" sz="28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Kensaku</a:t>
            </a:r>
            <a:r>
              <a:rPr lang="en-US" altLang="zh-CN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et al. </a:t>
            </a:r>
            <a:r>
              <a:rPr lang="en-US" altLang="zh-CN" sz="3200" dirty="0" err="1">
                <a:solidFill>
                  <a:srgbClr val="FF6600"/>
                </a:solidFill>
                <a:latin typeface="Arial" panose="020B0604020202020204" pitchFamily="34" charset="0"/>
              </a:rPr>
              <a:t>DRINet</a:t>
            </a:r>
            <a:r>
              <a:rPr lang="en-US" altLang="zh-CN" sz="3200" dirty="0">
                <a:solidFill>
                  <a:srgbClr val="FF6600"/>
                </a:solidFill>
                <a:latin typeface="Arial" panose="020B0604020202020204" pitchFamily="34" charset="0"/>
              </a:rPr>
              <a:t> for medical image segmentation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[J]. </a:t>
            </a:r>
            <a:r>
              <a:rPr lang="en-US" altLang="zh-CN" sz="2800" dirty="0">
                <a:solidFill>
                  <a:srgbClr val="00B050"/>
                </a:solidFill>
                <a:latin typeface="Arial" panose="020B0604020202020204" pitchFamily="34" charset="0"/>
              </a:rPr>
              <a:t>IEEE transactions on medical imaging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, 2018, 37(11): 2453-2462.</a:t>
            </a:r>
          </a:p>
          <a:p>
            <a:endParaRPr lang="zh-CN" altLang="en-US" sz="2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40261" y="3773240"/>
            <a:ext cx="64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 smtClean="0"/>
              <a:t> Imperial College London</a:t>
            </a:r>
            <a:endParaRPr lang="zh-CN" altLang="en-US" sz="2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010025" y="21574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98076" y="5698404"/>
            <a:ext cx="3705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Daniel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Rueckert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28" name="Picture 4" descr="Daniel Rueck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96027"/>
            <a:ext cx="2031539" cy="213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p.doc.ic.ac.uk/biomedia/wp-content/uploads/sites/95/2015/03/Biomedia_green_L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4469885"/>
            <a:ext cx="4156571" cy="76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5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问题阐述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6928" y="1568577"/>
            <a:ext cx="877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+mn-ea"/>
              </a:rPr>
              <a:t>标准</a:t>
            </a:r>
            <a:r>
              <a:rPr lang="zh-CN" altLang="en-US" sz="2400" dirty="0" smtClean="0">
                <a:latin typeface="+mn-ea"/>
              </a:rPr>
              <a:t>卷积学习到的特征</a:t>
            </a:r>
            <a:r>
              <a:rPr lang="zh-CN" altLang="en-US" sz="2400" b="1" dirty="0" smtClean="0">
                <a:solidFill>
                  <a:srgbClr val="FF6600"/>
                </a:solidFill>
                <a:latin typeface="+mn-ea"/>
              </a:rPr>
              <a:t>缺乏辨别性</a:t>
            </a:r>
            <a:r>
              <a:rPr lang="zh-CN" altLang="en-US" sz="2400" dirty="0" smtClean="0">
                <a:latin typeface="+mn-ea"/>
              </a:rPr>
              <a:t>（</a:t>
            </a:r>
            <a:r>
              <a:rPr lang="en-US" altLang="zh-CN" sz="2400" dirty="0" smtClean="0">
                <a:latin typeface="+mn-ea"/>
              </a:rPr>
              <a:t>distinctive</a:t>
            </a:r>
            <a:r>
              <a:rPr lang="zh-CN" altLang="en-US" sz="2400" dirty="0" smtClean="0">
                <a:latin typeface="+mn-ea"/>
              </a:rPr>
              <a:t>），尤其是当类与类之间的位置、形状、大小</a:t>
            </a:r>
            <a:r>
              <a:rPr lang="zh-CN" altLang="en-US" sz="2400" b="1" dirty="0">
                <a:solidFill>
                  <a:srgbClr val="FF6600"/>
                </a:solidFill>
                <a:latin typeface="+mn-ea"/>
              </a:rPr>
              <a:t>差异较小</a:t>
            </a:r>
            <a:r>
              <a:rPr lang="zh-CN" altLang="en-US" sz="2400" dirty="0" smtClean="0">
                <a:latin typeface="+mn-ea"/>
              </a:rPr>
              <a:t>的时候。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5305246" y="2819938"/>
            <a:ext cx="759124" cy="104379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22901" y="4334978"/>
            <a:ext cx="6831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</a:rPr>
              <a:t>提出新的框架 </a:t>
            </a:r>
            <a:r>
              <a:rPr lang="en-US" altLang="zh-CN" sz="2400" dirty="0" smtClean="0">
                <a:latin typeface="+mn-ea"/>
              </a:rPr>
              <a:t>Dense-Res-</a:t>
            </a:r>
            <a:r>
              <a:rPr lang="en-US" altLang="zh-CN" sz="2400" dirty="0" smtClean="0">
                <a:latin typeface="+mn-ea"/>
              </a:rPr>
              <a:t>Inception Net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latin typeface="+mn-ea"/>
              </a:rPr>
              <a:t>Dense Block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latin typeface="+mn-ea"/>
              </a:rPr>
              <a:t>Residual Inception Block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err="1" smtClean="0">
                <a:latin typeface="+mn-ea"/>
              </a:rPr>
              <a:t>Unpooling</a:t>
            </a:r>
            <a:r>
              <a:rPr lang="en-US" altLang="zh-CN" sz="2400" dirty="0" smtClean="0">
                <a:latin typeface="+mn-ea"/>
              </a:rPr>
              <a:t> Block</a:t>
            </a:r>
            <a:endParaRPr lang="en-US" altLang="zh-CN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098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B11BF"/>
                </a:solidFill>
              </a:rPr>
              <a:t>模型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38" y="923925"/>
            <a:ext cx="10151224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4B11BF"/>
                </a:solidFill>
              </a:rPr>
              <a:t>Dense Block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763" y="3481597"/>
            <a:ext cx="7976060" cy="2030880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224105"/>
              </p:ext>
            </p:extLst>
          </p:nvPr>
        </p:nvGraphicFramePr>
        <p:xfrm>
          <a:off x="1473444" y="1314450"/>
          <a:ext cx="6127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Equation" r:id="rId4" imgW="291960" imgH="203040" progId="Equation.DSMT4">
                  <p:embed/>
                </p:oleObj>
              </mc:Choice>
              <mc:Fallback>
                <p:oleObj name="Equation" r:id="rId4" imgW="291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3444" y="1314450"/>
                        <a:ext cx="6127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283" y="1218405"/>
            <a:ext cx="3219450" cy="619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442" y="1968548"/>
            <a:ext cx="1738043" cy="48665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45721" y="2027208"/>
            <a:ext cx="159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传统卷积：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462463" y="2848311"/>
            <a:ext cx="159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764" y="2793026"/>
            <a:ext cx="2133600" cy="4953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6246" y="2823427"/>
            <a:ext cx="3143250" cy="4191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546121" y="5754655"/>
            <a:ext cx="3450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梯度传播更加有效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特征复用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可以利用生长率控制参数量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60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4B11BF"/>
                </a:solidFill>
              </a:rPr>
              <a:t>Residual Inception Block</a:t>
            </a:r>
            <a:endParaRPr lang="en-US" altLang="zh-CN" sz="2800" dirty="0" smtClean="0">
              <a:solidFill>
                <a:srgbClr val="4B11BF"/>
              </a:solidFill>
            </a:endParaRPr>
          </a:p>
        </p:txBody>
      </p:sp>
      <p:sp>
        <p:nvSpPr>
          <p:cNvPr id="4" name="AutoShape 2" descr="Figure 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Figure 4"/>
          <p:cNvSpPr>
            <a:spLocks noChangeAspect="1" noChangeArrowheads="1"/>
          </p:cNvSpPr>
          <p:nvPr/>
        </p:nvSpPr>
        <p:spPr bwMode="auto">
          <a:xfrm>
            <a:off x="307975" y="7937"/>
            <a:ext cx="5899358" cy="58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38" y="1479933"/>
            <a:ext cx="7087321" cy="35956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819" y="5317166"/>
            <a:ext cx="5367007" cy="699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509" y="6016686"/>
            <a:ext cx="2676525" cy="400050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075293"/>
              </p:ext>
            </p:extLst>
          </p:nvPr>
        </p:nvGraphicFramePr>
        <p:xfrm>
          <a:off x="3937781" y="5973658"/>
          <a:ext cx="5873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Equation" r:id="rId6" imgW="279360" imgH="203040" progId="Equation.DSMT4">
                  <p:embed/>
                </p:oleObj>
              </mc:Choice>
              <mc:Fallback>
                <p:oleObj name="Equation" r:id="rId6" imgW="279360" imgH="2030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7781" y="5973658"/>
                        <a:ext cx="5873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8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rgbClr val="4B11BF"/>
                </a:solidFill>
              </a:rPr>
              <a:t>Unpooling</a:t>
            </a:r>
            <a:r>
              <a:rPr lang="en-US" altLang="zh-CN" sz="2800" dirty="0" smtClean="0">
                <a:solidFill>
                  <a:srgbClr val="4B11BF"/>
                </a:solidFill>
              </a:rPr>
              <a:t> Block</a:t>
            </a:r>
            <a:endParaRPr lang="en-US" altLang="zh-CN" sz="2800" dirty="0" smtClean="0">
              <a:solidFill>
                <a:srgbClr val="4B11BF"/>
              </a:solidFill>
            </a:endParaRPr>
          </a:p>
        </p:txBody>
      </p:sp>
      <p:sp>
        <p:nvSpPr>
          <p:cNvPr id="4" name="AutoShape 2" descr="Figure 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Figure 4"/>
          <p:cNvSpPr>
            <a:spLocks noChangeAspect="1" noChangeArrowheads="1"/>
          </p:cNvSpPr>
          <p:nvPr/>
        </p:nvSpPr>
        <p:spPr bwMode="auto">
          <a:xfrm>
            <a:off x="307975" y="7937"/>
            <a:ext cx="5899358" cy="58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723627"/>
              </p:ext>
            </p:extLst>
          </p:nvPr>
        </p:nvGraphicFramePr>
        <p:xfrm>
          <a:off x="3304367" y="5999017"/>
          <a:ext cx="7207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Equation" r:id="rId3" imgW="342720" imgH="228600" progId="Equation.DSMT4">
                  <p:embed/>
                </p:oleObj>
              </mc:Choice>
              <mc:Fallback>
                <p:oleObj name="Equation" r:id="rId3" imgW="342720" imgH="2286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4367" y="5999017"/>
                        <a:ext cx="720725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619" y="1247776"/>
            <a:ext cx="7946371" cy="28622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963" y="4637252"/>
            <a:ext cx="4891479" cy="62093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80654" y="6049950"/>
            <a:ext cx="438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Deconvolution function with stride 2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654" y="5550292"/>
            <a:ext cx="2676525" cy="400050"/>
          </a:xfrm>
          <a:prstGeom prst="rect">
            <a:avLst/>
          </a:prstGeom>
        </p:spPr>
      </p:pic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533761"/>
              </p:ext>
            </p:extLst>
          </p:nvPr>
        </p:nvGraphicFramePr>
        <p:xfrm>
          <a:off x="3304367" y="5507264"/>
          <a:ext cx="5873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Equation" r:id="rId8" imgW="279360" imgH="203040" progId="Equation.DSMT4">
                  <p:embed/>
                </p:oleObj>
              </mc:Choice>
              <mc:Fallback>
                <p:oleObj name="Equation" r:id="rId8" imgW="279360" imgH="20304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4367" y="5507264"/>
                        <a:ext cx="5873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033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4B11BF"/>
                </a:solidFill>
              </a:rPr>
              <a:t>实验结果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187096"/>
            <a:ext cx="6467631" cy="51813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9550" y="1187096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脑脊液分割</a:t>
            </a:r>
            <a:endParaRPr lang="zh-CN" altLang="en-US" sz="2800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14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444" y="258370"/>
            <a:ext cx="479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4B11BF"/>
                </a:solidFill>
              </a:rPr>
              <a:t>实验结果</a:t>
            </a:r>
            <a:endParaRPr lang="zh-CN" altLang="en-US" sz="2800" dirty="0">
              <a:solidFill>
                <a:srgbClr val="4B11B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237249"/>
            <a:ext cx="8596627" cy="51457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1950" y="1237249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腹部器官分割</a:t>
            </a:r>
            <a:endParaRPr lang="zh-CN" altLang="en-US" sz="2800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64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17396</TotalTime>
  <Words>178</Words>
  <Application>Microsoft Office PowerPoint</Application>
  <PresentationFormat>宽屏</PresentationFormat>
  <Paragraphs>34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Wingdings</vt:lpstr>
      <vt:lpstr>Rockwell</vt:lpstr>
      <vt:lpstr>Arial</vt:lpstr>
      <vt:lpstr>等线</vt:lpstr>
      <vt:lpstr>微软雅黑</vt:lpstr>
      <vt:lpstr>Segoe UI</vt:lpstr>
      <vt:lpstr>Office 主题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CA</cp:lastModifiedBy>
  <cp:revision>1041</cp:revision>
  <dcterms:created xsi:type="dcterms:W3CDTF">2015-08-18T02:51:41Z</dcterms:created>
  <dcterms:modified xsi:type="dcterms:W3CDTF">2019-06-19T06:46:55Z</dcterms:modified>
  <cp:category/>
</cp:coreProperties>
</file>